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eg"/>
  <Override PartName="/ppt/media/image12.jpg" ContentType="image/jpeg"/>
  <Override PartName="/ppt/media/image14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9" r:id="rId12"/>
    <p:sldId id="265" r:id="rId13"/>
    <p:sldId id="266" r:id="rId14"/>
    <p:sldId id="267" r:id="rId15"/>
    <p:sldId id="270" r:id="rId16"/>
    <p:sldId id="268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723AE-3593-4C6A-93C1-ECF4C385103D}" v="15" dt="2025-03-10T17:58:21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Arns" userId="e7f4127b6a8cfdc1" providerId="LiveId" clId="{4AA723AE-3593-4C6A-93C1-ECF4C385103D}"/>
    <pc:docChg chg="undo custSel modSld">
      <pc:chgData name="Tom Arns" userId="e7f4127b6a8cfdc1" providerId="LiveId" clId="{4AA723AE-3593-4C6A-93C1-ECF4C385103D}" dt="2025-03-11T17:17:05.825" v="4859" actId="27636"/>
      <pc:docMkLst>
        <pc:docMk/>
      </pc:docMkLst>
      <pc:sldChg chg="modSp mod">
        <pc:chgData name="Tom Arns" userId="e7f4127b6a8cfdc1" providerId="LiveId" clId="{4AA723AE-3593-4C6A-93C1-ECF4C385103D}" dt="2025-03-10T18:02:22.696" v="4785" actId="20577"/>
        <pc:sldMkLst>
          <pc:docMk/>
          <pc:sldMk cId="1396699747" sldId="258"/>
        </pc:sldMkLst>
        <pc:spChg chg="mod">
          <ac:chgData name="Tom Arns" userId="e7f4127b6a8cfdc1" providerId="LiveId" clId="{4AA723AE-3593-4C6A-93C1-ECF4C385103D}" dt="2025-03-10T18:02:22.696" v="4785" actId="20577"/>
          <ac:spMkLst>
            <pc:docMk/>
            <pc:sldMk cId="1396699747" sldId="258"/>
            <ac:spMk id="3" creationId="{0BBFB47A-E4AC-BED9-CE81-19F47D89AC99}"/>
          </ac:spMkLst>
        </pc:spChg>
      </pc:sldChg>
      <pc:sldChg chg="modSp mod">
        <pc:chgData name="Tom Arns" userId="e7f4127b6a8cfdc1" providerId="LiveId" clId="{4AA723AE-3593-4C6A-93C1-ECF4C385103D}" dt="2025-03-09T23:32:53.916" v="4412" actId="20577"/>
        <pc:sldMkLst>
          <pc:docMk/>
          <pc:sldMk cId="868855684" sldId="259"/>
        </pc:sldMkLst>
        <pc:spChg chg="mod">
          <ac:chgData name="Tom Arns" userId="e7f4127b6a8cfdc1" providerId="LiveId" clId="{4AA723AE-3593-4C6A-93C1-ECF4C385103D}" dt="2025-03-09T23:32:53.916" v="4412" actId="20577"/>
          <ac:spMkLst>
            <pc:docMk/>
            <pc:sldMk cId="868855684" sldId="259"/>
            <ac:spMk id="3" creationId="{3FB5FE26-427B-063E-F2F7-C7216040C1B4}"/>
          </ac:spMkLst>
        </pc:spChg>
      </pc:sldChg>
      <pc:sldChg chg="addSp delSp modSp mod">
        <pc:chgData name="Tom Arns" userId="e7f4127b6a8cfdc1" providerId="LiveId" clId="{4AA723AE-3593-4C6A-93C1-ECF4C385103D}" dt="2025-03-10T20:40:58.912" v="4855" actId="27636"/>
        <pc:sldMkLst>
          <pc:docMk/>
          <pc:sldMk cId="3146542283" sldId="262"/>
        </pc:sldMkLst>
        <pc:spChg chg="mod">
          <ac:chgData name="Tom Arns" userId="e7f4127b6a8cfdc1" providerId="LiveId" clId="{4AA723AE-3593-4C6A-93C1-ECF4C385103D}" dt="2025-03-10T20:40:58.912" v="4855" actId="27636"/>
          <ac:spMkLst>
            <pc:docMk/>
            <pc:sldMk cId="3146542283" sldId="262"/>
            <ac:spMk id="3" creationId="{3C0B365A-3832-40A7-C628-095E44B95798}"/>
          </ac:spMkLst>
        </pc:spChg>
        <pc:picChg chg="add del mod">
          <ac:chgData name="Tom Arns" userId="e7f4127b6a8cfdc1" providerId="LiveId" clId="{4AA723AE-3593-4C6A-93C1-ECF4C385103D}" dt="2025-03-10T17:02:14.012" v="4671" actId="478"/>
          <ac:picMkLst>
            <pc:docMk/>
            <pc:sldMk cId="3146542283" sldId="262"/>
            <ac:picMk id="5" creationId="{0EC5BA32-7012-8AD5-3B81-D7F900BF9536}"/>
          </ac:picMkLst>
        </pc:picChg>
        <pc:picChg chg="add mod">
          <ac:chgData name="Tom Arns" userId="e7f4127b6a8cfdc1" providerId="LiveId" clId="{4AA723AE-3593-4C6A-93C1-ECF4C385103D}" dt="2025-03-10T17:02:47.267" v="4674" actId="1076"/>
          <ac:picMkLst>
            <pc:docMk/>
            <pc:sldMk cId="3146542283" sldId="262"/>
            <ac:picMk id="7" creationId="{F8A1E208-5A7A-0402-4645-F34B7FB78F20}"/>
          </ac:picMkLst>
        </pc:picChg>
      </pc:sldChg>
      <pc:sldChg chg="modSp mod">
        <pc:chgData name="Tom Arns" userId="e7f4127b6a8cfdc1" providerId="LiveId" clId="{4AA723AE-3593-4C6A-93C1-ECF4C385103D}" dt="2025-03-10T17:03:54.921" v="4676" actId="20577"/>
        <pc:sldMkLst>
          <pc:docMk/>
          <pc:sldMk cId="756418393" sldId="263"/>
        </pc:sldMkLst>
        <pc:spChg chg="mod">
          <ac:chgData name="Tom Arns" userId="e7f4127b6a8cfdc1" providerId="LiveId" clId="{4AA723AE-3593-4C6A-93C1-ECF4C385103D}" dt="2025-03-10T17:03:54.921" v="4676" actId="20577"/>
          <ac:spMkLst>
            <pc:docMk/>
            <pc:sldMk cId="756418393" sldId="263"/>
            <ac:spMk id="3" creationId="{09A0A033-AF0F-F925-2369-A8E095387B89}"/>
          </ac:spMkLst>
        </pc:spChg>
      </pc:sldChg>
      <pc:sldChg chg="modSp mod">
        <pc:chgData name="Tom Arns" userId="e7f4127b6a8cfdc1" providerId="LiveId" clId="{4AA723AE-3593-4C6A-93C1-ECF4C385103D}" dt="2025-03-10T18:07:59.471" v="4814" actId="20577"/>
        <pc:sldMkLst>
          <pc:docMk/>
          <pc:sldMk cId="4269512965" sldId="264"/>
        </pc:sldMkLst>
        <pc:spChg chg="mod">
          <ac:chgData name="Tom Arns" userId="e7f4127b6a8cfdc1" providerId="LiveId" clId="{4AA723AE-3593-4C6A-93C1-ECF4C385103D}" dt="2025-03-10T18:07:59.471" v="4814" actId="20577"/>
          <ac:spMkLst>
            <pc:docMk/>
            <pc:sldMk cId="4269512965" sldId="264"/>
            <ac:spMk id="3" creationId="{24776542-A9A9-13BC-3BD3-17FE7CCC36FD}"/>
          </ac:spMkLst>
        </pc:spChg>
      </pc:sldChg>
      <pc:sldChg chg="addSp modSp mod">
        <pc:chgData name="Tom Arns" userId="e7f4127b6a8cfdc1" providerId="LiveId" clId="{4AA723AE-3593-4C6A-93C1-ECF4C385103D}" dt="2025-03-09T20:50:16.704" v="1277" actId="207"/>
        <pc:sldMkLst>
          <pc:docMk/>
          <pc:sldMk cId="865289354" sldId="265"/>
        </pc:sldMkLst>
        <pc:spChg chg="mod">
          <ac:chgData name="Tom Arns" userId="e7f4127b6a8cfdc1" providerId="LiveId" clId="{4AA723AE-3593-4C6A-93C1-ECF4C385103D}" dt="2025-03-09T20:50:16.704" v="1277" actId="207"/>
          <ac:spMkLst>
            <pc:docMk/>
            <pc:sldMk cId="865289354" sldId="265"/>
            <ac:spMk id="3" creationId="{A7EDFA7C-9C9C-48CA-AC06-B42F4D72CBC1}"/>
          </ac:spMkLst>
        </pc:spChg>
      </pc:sldChg>
      <pc:sldChg chg="addSp modSp mod">
        <pc:chgData name="Tom Arns" userId="e7f4127b6a8cfdc1" providerId="LiveId" clId="{4AA723AE-3593-4C6A-93C1-ECF4C385103D}" dt="2025-03-10T20:42:11.095" v="4857" actId="20577"/>
        <pc:sldMkLst>
          <pc:docMk/>
          <pc:sldMk cId="3273766614" sldId="266"/>
        </pc:sldMkLst>
        <pc:spChg chg="mod">
          <ac:chgData name="Tom Arns" userId="e7f4127b6a8cfdc1" providerId="LiveId" clId="{4AA723AE-3593-4C6A-93C1-ECF4C385103D}" dt="2025-03-10T17:19:16.322" v="4682" actId="1076"/>
          <ac:spMkLst>
            <pc:docMk/>
            <pc:sldMk cId="3273766614" sldId="266"/>
            <ac:spMk id="3" creationId="{9B06CAE1-2920-4E44-9CFB-5BCA873EF104}"/>
          </ac:spMkLst>
        </pc:spChg>
        <pc:spChg chg="add mod">
          <ac:chgData name="Tom Arns" userId="e7f4127b6a8cfdc1" providerId="LiveId" clId="{4AA723AE-3593-4C6A-93C1-ECF4C385103D}" dt="2025-03-10T20:42:11.095" v="4857" actId="20577"/>
          <ac:spMkLst>
            <pc:docMk/>
            <pc:sldMk cId="3273766614" sldId="266"/>
            <ac:spMk id="4" creationId="{1375093D-AEC0-73B9-B905-8F1DB4C469C2}"/>
          </ac:spMkLst>
        </pc:spChg>
        <pc:picChg chg="add mod">
          <ac:chgData name="Tom Arns" userId="e7f4127b6a8cfdc1" providerId="LiveId" clId="{4AA723AE-3593-4C6A-93C1-ECF4C385103D}" dt="2025-03-10T17:19:49.183" v="4687" actId="1076"/>
          <ac:picMkLst>
            <pc:docMk/>
            <pc:sldMk cId="3273766614" sldId="266"/>
            <ac:picMk id="6" creationId="{ABD0E530-7CF3-A6B1-0D19-AE57D3260500}"/>
          </ac:picMkLst>
        </pc:picChg>
      </pc:sldChg>
      <pc:sldChg chg="modSp mod">
        <pc:chgData name="Tom Arns" userId="e7f4127b6a8cfdc1" providerId="LiveId" clId="{4AA723AE-3593-4C6A-93C1-ECF4C385103D}" dt="2025-03-10T18:09:43.485" v="4832" actId="20577"/>
        <pc:sldMkLst>
          <pc:docMk/>
          <pc:sldMk cId="1969718269" sldId="267"/>
        </pc:sldMkLst>
        <pc:spChg chg="mod">
          <ac:chgData name="Tom Arns" userId="e7f4127b6a8cfdc1" providerId="LiveId" clId="{4AA723AE-3593-4C6A-93C1-ECF4C385103D}" dt="2025-03-10T18:09:43.485" v="4832" actId="20577"/>
          <ac:spMkLst>
            <pc:docMk/>
            <pc:sldMk cId="1969718269" sldId="267"/>
            <ac:spMk id="3" creationId="{EA0C154B-B2E7-1BF9-8ABB-4BD6C0AA567F}"/>
          </ac:spMkLst>
        </pc:spChg>
      </pc:sldChg>
      <pc:sldChg chg="addSp delSp modSp mod setBg">
        <pc:chgData name="Tom Arns" userId="e7f4127b6a8cfdc1" providerId="LiveId" clId="{4AA723AE-3593-4C6A-93C1-ECF4C385103D}" dt="2025-03-10T18:11:19.878" v="4849" actId="20577"/>
        <pc:sldMkLst>
          <pc:docMk/>
          <pc:sldMk cId="4133033657" sldId="268"/>
        </pc:sldMkLst>
        <pc:spChg chg="mod">
          <ac:chgData name="Tom Arns" userId="e7f4127b6a8cfdc1" providerId="LiveId" clId="{4AA723AE-3593-4C6A-93C1-ECF4C385103D}" dt="2025-03-09T22:22:17.076" v="3394" actId="1076"/>
          <ac:spMkLst>
            <pc:docMk/>
            <pc:sldMk cId="4133033657" sldId="268"/>
            <ac:spMk id="2" creationId="{C89D32B4-5EA1-2E8F-1F39-E574AF053047}"/>
          </ac:spMkLst>
        </pc:spChg>
        <pc:spChg chg="mod">
          <ac:chgData name="Tom Arns" userId="e7f4127b6a8cfdc1" providerId="LiveId" clId="{4AA723AE-3593-4C6A-93C1-ECF4C385103D}" dt="2025-03-10T18:11:19.878" v="4849" actId="20577"/>
          <ac:spMkLst>
            <pc:docMk/>
            <pc:sldMk cId="4133033657" sldId="268"/>
            <ac:spMk id="3" creationId="{2ADBE552-EA1D-1638-577E-F41DC8F6F9B8}"/>
          </ac:spMkLst>
        </pc:spChg>
        <pc:picChg chg="add mod">
          <ac:chgData name="Tom Arns" userId="e7f4127b6a8cfdc1" providerId="LiveId" clId="{4AA723AE-3593-4C6A-93C1-ECF4C385103D}" dt="2025-03-09T22:21:50.202" v="3389" actId="26606"/>
          <ac:picMkLst>
            <pc:docMk/>
            <pc:sldMk cId="4133033657" sldId="268"/>
            <ac:picMk id="5" creationId="{9AD1E90C-1690-850D-1385-00B7DE397870}"/>
          </ac:picMkLst>
        </pc:picChg>
        <pc:cxnChg chg="add">
          <ac:chgData name="Tom Arns" userId="e7f4127b6a8cfdc1" providerId="LiveId" clId="{4AA723AE-3593-4C6A-93C1-ECF4C385103D}" dt="2025-03-09T22:21:50.202" v="3389" actId="26606"/>
          <ac:cxnSpMkLst>
            <pc:docMk/>
            <pc:sldMk cId="4133033657" sldId="268"/>
            <ac:cxnSpMk id="14" creationId="{FC23E3B9-5ABF-58B3-E2B0-E9A5DAA90037}"/>
          </ac:cxnSpMkLst>
        </pc:cxnChg>
      </pc:sldChg>
      <pc:sldChg chg="modSp mod">
        <pc:chgData name="Tom Arns" userId="e7f4127b6a8cfdc1" providerId="LiveId" clId="{4AA723AE-3593-4C6A-93C1-ECF4C385103D}" dt="2025-03-09T20:42:07.298" v="1088" actId="5793"/>
        <pc:sldMkLst>
          <pc:docMk/>
          <pc:sldMk cId="3355743591" sldId="269"/>
        </pc:sldMkLst>
        <pc:spChg chg="mod">
          <ac:chgData name="Tom Arns" userId="e7f4127b6a8cfdc1" providerId="LiveId" clId="{4AA723AE-3593-4C6A-93C1-ECF4C385103D}" dt="2025-03-09T20:42:07.298" v="1088" actId="5793"/>
          <ac:spMkLst>
            <pc:docMk/>
            <pc:sldMk cId="3355743591" sldId="269"/>
            <ac:spMk id="3" creationId="{30FC5D21-0402-96AD-789F-703805DF7CD1}"/>
          </ac:spMkLst>
        </pc:spChg>
      </pc:sldChg>
      <pc:sldChg chg="addSp delSp modSp mod setBg">
        <pc:chgData name="Tom Arns" userId="e7f4127b6a8cfdc1" providerId="LiveId" clId="{4AA723AE-3593-4C6A-93C1-ECF4C385103D}" dt="2025-03-11T17:17:05.825" v="4859" actId="27636"/>
        <pc:sldMkLst>
          <pc:docMk/>
          <pc:sldMk cId="4212975937" sldId="270"/>
        </pc:sldMkLst>
        <pc:spChg chg="mod">
          <ac:chgData name="Tom Arns" userId="e7f4127b6a8cfdc1" providerId="LiveId" clId="{4AA723AE-3593-4C6A-93C1-ECF4C385103D}" dt="2025-03-09T21:59:07.638" v="2842" actId="14100"/>
          <ac:spMkLst>
            <pc:docMk/>
            <pc:sldMk cId="4212975937" sldId="270"/>
            <ac:spMk id="2" creationId="{62FCCA26-987C-8D07-1D7F-F54A3C2037B3}"/>
          </ac:spMkLst>
        </pc:spChg>
        <pc:spChg chg="mod">
          <ac:chgData name="Tom Arns" userId="e7f4127b6a8cfdc1" providerId="LiveId" clId="{4AA723AE-3593-4C6A-93C1-ECF4C385103D}" dt="2025-03-11T17:17:05.825" v="4859" actId="27636"/>
          <ac:spMkLst>
            <pc:docMk/>
            <pc:sldMk cId="4212975937" sldId="270"/>
            <ac:spMk id="3" creationId="{858801FC-2FA2-CBB9-A8DA-992E4B3A95B7}"/>
          </ac:spMkLst>
        </pc:spChg>
        <pc:spChg chg="add">
          <ac:chgData name="Tom Arns" userId="e7f4127b6a8cfdc1" providerId="LiveId" clId="{4AA723AE-3593-4C6A-93C1-ECF4C385103D}" dt="2025-03-09T21:59:00.188" v="2841" actId="26606"/>
          <ac:spMkLst>
            <pc:docMk/>
            <pc:sldMk cId="4212975937" sldId="270"/>
            <ac:spMk id="26" creationId="{22587ECF-85E9-4393-9D87-8EB6F3F6C208}"/>
          </ac:spMkLst>
        </pc:spChg>
        <pc:picChg chg="add mod">
          <ac:chgData name="Tom Arns" userId="e7f4127b6a8cfdc1" providerId="LiveId" clId="{4AA723AE-3593-4C6A-93C1-ECF4C385103D}" dt="2025-03-09T21:59:29.512" v="2849" actId="1076"/>
          <ac:picMkLst>
            <pc:docMk/>
            <pc:sldMk cId="4212975937" sldId="270"/>
            <ac:picMk id="5" creationId="{948C4F4A-9FC6-53AE-9531-EA404FABD543}"/>
          </ac:picMkLst>
        </pc:picChg>
      </pc:sldChg>
      <pc:sldChg chg="addSp modSp mod">
        <pc:chgData name="Tom Arns" userId="e7f4127b6a8cfdc1" providerId="LiveId" clId="{4AA723AE-3593-4C6A-93C1-ECF4C385103D}" dt="2025-03-10T18:00:29.522" v="4772" actId="14100"/>
        <pc:sldMkLst>
          <pc:docMk/>
          <pc:sldMk cId="2902413231" sldId="271"/>
        </pc:sldMkLst>
        <pc:spChg chg="mod">
          <ac:chgData name="Tom Arns" userId="e7f4127b6a8cfdc1" providerId="LiveId" clId="{4AA723AE-3593-4C6A-93C1-ECF4C385103D}" dt="2025-03-10T18:00:08.677" v="4770" actId="20577"/>
          <ac:spMkLst>
            <pc:docMk/>
            <pc:sldMk cId="2902413231" sldId="271"/>
            <ac:spMk id="3" creationId="{D5592182-3018-7FE4-34AA-98B2C1E96C75}"/>
          </ac:spMkLst>
        </pc:spChg>
        <pc:picChg chg="add mod">
          <ac:chgData name="Tom Arns" userId="e7f4127b6a8cfdc1" providerId="LiveId" clId="{4AA723AE-3593-4C6A-93C1-ECF4C385103D}" dt="2025-03-10T18:00:29.522" v="4772" actId="14100"/>
          <ac:picMkLst>
            <pc:docMk/>
            <pc:sldMk cId="2902413231" sldId="271"/>
            <ac:picMk id="5" creationId="{E5764ADD-BEA0-A109-6741-D37D5AA324DD}"/>
          </ac:picMkLst>
        </pc:picChg>
      </pc:sldChg>
      <pc:sldChg chg="addSp modSp mod">
        <pc:chgData name="Tom Arns" userId="e7f4127b6a8cfdc1" providerId="LiveId" clId="{4AA723AE-3593-4C6A-93C1-ECF4C385103D}" dt="2025-03-09T23:21:43.721" v="4389" actId="20577"/>
        <pc:sldMkLst>
          <pc:docMk/>
          <pc:sldMk cId="2943999565" sldId="272"/>
        </pc:sldMkLst>
        <pc:spChg chg="mod">
          <ac:chgData name="Tom Arns" userId="e7f4127b6a8cfdc1" providerId="LiveId" clId="{4AA723AE-3593-4C6A-93C1-ECF4C385103D}" dt="2025-03-09T23:21:43.721" v="4389" actId="20577"/>
          <ac:spMkLst>
            <pc:docMk/>
            <pc:sldMk cId="2943999565" sldId="272"/>
            <ac:spMk id="3" creationId="{14DE5E7D-3C69-C5AD-5BDC-78776E5B2B19}"/>
          </ac:spMkLst>
        </pc:spChg>
        <pc:picChg chg="add mod">
          <ac:chgData name="Tom Arns" userId="e7f4127b6a8cfdc1" providerId="LiveId" clId="{4AA723AE-3593-4C6A-93C1-ECF4C385103D}" dt="2025-03-09T23:21:20.148" v="4349" actId="1076"/>
          <ac:picMkLst>
            <pc:docMk/>
            <pc:sldMk cId="2943999565" sldId="272"/>
            <ac:picMk id="5" creationId="{5C97BE73-0FCC-EE20-0EA9-A4E79C1D3A81}"/>
          </ac:picMkLst>
        </pc:picChg>
      </pc:sldChg>
      <pc:sldChg chg="modSp mod">
        <pc:chgData name="Tom Arns" userId="e7f4127b6a8cfdc1" providerId="LiveId" clId="{4AA723AE-3593-4C6A-93C1-ECF4C385103D}" dt="2025-03-10T18:04:21.903" v="4794" actId="20577"/>
        <pc:sldMkLst>
          <pc:docMk/>
          <pc:sldMk cId="1264844602" sldId="275"/>
        </pc:sldMkLst>
        <pc:spChg chg="mod">
          <ac:chgData name="Tom Arns" userId="e7f4127b6a8cfdc1" providerId="LiveId" clId="{4AA723AE-3593-4C6A-93C1-ECF4C385103D}" dt="2025-03-10T18:04:21.903" v="4794" actId="20577"/>
          <ac:spMkLst>
            <pc:docMk/>
            <pc:sldMk cId="1264844602" sldId="275"/>
            <ac:spMk id="3" creationId="{2E2F6384-5F95-6483-E429-8FF146C28F4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187E-E37C-6ADF-DFD0-1FD5749CE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47C07-D8B5-CB05-5A6E-60D155FF4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F957-B502-C7C7-7197-995256CE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44F2D-0EE1-97D1-6DCB-7CF18F73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8CB81-3A45-30DF-5665-7914F031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6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1809-7400-87A5-30DE-93310B4D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1C733-A440-7328-1445-A75B8B1D1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722A-DFB9-8486-B55B-BD8140A5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16A8C-4AB7-F174-1A4A-E57D93EC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B7AE0-5E00-9CD9-D942-B302605B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E75F1-572E-31FD-D9B2-7B98ACA4A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FE154-8732-AAD7-A075-E7DD163F4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3B9DA-B6C6-8065-FC84-76C61FC4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8B7CD-A238-7711-668C-4B605A33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7EC82-C67F-0F67-0CE7-F4FD3D14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5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49FF-DDA3-E9A1-599B-ADB2BD6F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E457-73D3-A115-1BB1-AC643031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3441B-312C-E65E-F55C-003058F8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DCBF1-0735-2E23-10B5-DFB745CB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7BA9-BA77-8C6B-0BC3-5A69722F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6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C474-573C-E722-B5E2-784B7EAB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B8F9E-1940-0139-FABB-35FD2025A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6B407-C64B-1AFF-7283-6DA0C8AA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EB28-80D3-F274-8CA7-DF22D353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761CE-4FDF-492E-56A4-E80A30C3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19B6-0C5E-79B7-3BF4-778560A9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D019-3F56-FB2A-EDB2-EB258DC05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560A9-245F-D0B0-7F0D-40E620964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587AC-FD1A-1382-35A9-DF882D96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46A9-C015-2D64-AB39-DC433159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19AA4-C793-A39A-1C60-0FA8788A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4280-E038-A6A1-16E3-D7F5BE10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2697F-435C-E997-B3DA-5A6D9F326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62714-8ED6-3999-0D92-96789D98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471F5-AB42-B036-FDF5-FCDCCF602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416D6-F1D6-3254-EADE-27F19443D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F27D1-674B-A395-4969-FDEEAE51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14212-59FE-0DBA-FA6A-FD6E2692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665F7-03AE-5069-B7A2-4709C8D1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2D9C-9CFB-B963-78EF-D54FBD28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63FB4-23A0-F1DF-B6E2-B2B24B7F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06877-5680-D815-ADFE-01FC4A40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9231F-1B32-E54B-405F-9C6DE52A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1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933D0-F51F-AB0B-F95D-D2B5A48A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6A0EE-0DF4-AD39-4AA4-3F09AA0A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6BD24-12A6-1869-66DF-5ABC6C13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654E-6F70-9839-B718-28B0A832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A5533-6744-A326-4FCA-43EFAE3C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6AEFE-6401-1FBD-AF0F-EEF1B7A5F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162FE-62C2-68FE-10CF-49775B002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CAEC6-EB12-FD6C-2981-2BF513A4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E1BDD-3089-1D87-ED7A-43FADB79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8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6B80-A2C2-3EEF-86CE-C628EA95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0DD60-1C02-0F64-8B0F-0EE93F5C1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9C35-05EE-0CBF-19F2-F113AAD08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B0411-40D1-1359-18C7-56D81A88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13751-38F1-77B8-3DA1-02C37D63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26B7-478B-DE89-7633-693B937B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6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AC97-444B-8541-270F-0F162F5A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2FCE5-0CB9-E5D2-C787-4A58E95F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41985-46DD-0E9A-E9EC-A83C92CE8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2A8C3-F114-4E9C-999C-F9D8FF44DA3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FA0D8-3A17-ADCC-51A6-CA35C0886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29B2E-CA9B-AA78-CE4F-6E8619D03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30711-E21F-427B-B039-AF3A4507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4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immutable-sequence-types" TargetMode="External"/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hyperlink" Target="https://peps.pyth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peps.python.org/pep-002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es.codethedream.org/course/python-v1/jamaican-boa?week=1&amp;lesson=Introduction+to+Python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venv.html" TargetMode="External"/><Relationship Id="rId5" Type="http://schemas.openxmlformats.org/officeDocument/2006/relationships/hyperlink" Target="https://pypi.org/project/pip/" TargetMode="External"/><Relationship Id="rId4" Type="http://schemas.openxmlformats.org/officeDocument/2006/relationships/hyperlink" Target="https://docs.python.org/3/using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-the-Dream-School/python_homework" TargetMode="External"/><Relationship Id="rId2" Type="http://schemas.openxmlformats.org/officeDocument/2006/relationships/hyperlink" Target="https://github.com/Code-the-Dream-School/python_homework/blob/main/READM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yellow snake in space&#10;&#10;AI-generated content may be incorrect.">
            <a:extLst>
              <a:ext uri="{FF2B5EF4-FFF2-40B4-BE49-F238E27FC236}">
                <a16:creationId xmlns:a16="http://schemas.microsoft.com/office/drawing/2014/main" id="{D697FB84-96AB-EDC4-D826-612294344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9091" r="2931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F60FD-050B-BF48-501E-D3045A908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CTD Python Essentials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AD219-9EF0-6FF5-804D-3D44068C9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Week1 – Introduction to 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21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E3E9-2E8B-294F-5019-25196FD5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datatypes,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76542-A9A9-13BC-3BD3-17FE7CCC3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Variables are created by assigning to them</a:t>
            </a:r>
          </a:p>
          <a:p>
            <a:pPr lvl="1"/>
            <a:r>
              <a:rPr lang="en-US" dirty="0"/>
              <a:t>There is usually no declaration although they can be declared </a:t>
            </a:r>
            <a:r>
              <a:rPr lang="en-US" dirty="0" err="1"/>
              <a:t>explicity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global</a:t>
            </a:r>
          </a:p>
          <a:p>
            <a:r>
              <a:rPr lang="en-US" dirty="0"/>
              <a:t>The convention is to use lowercase names separated by </a:t>
            </a:r>
            <a:r>
              <a:rPr lang="en-US" dirty="0">
                <a:solidFill>
                  <a:schemeClr val="accent4"/>
                </a:solidFill>
              </a:rPr>
              <a:t>‘_’</a:t>
            </a:r>
            <a:r>
              <a:rPr lang="en-US" dirty="0"/>
              <a:t> (snake case, of course)</a:t>
            </a:r>
          </a:p>
          <a:p>
            <a:r>
              <a:rPr lang="en-US" dirty="0"/>
              <a:t>Basic datatypes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float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bool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complex</a:t>
            </a:r>
          </a:p>
          <a:p>
            <a:r>
              <a:rPr lang="en-US" dirty="0"/>
              <a:t>Sequential datatypes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list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tuple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str</a:t>
            </a:r>
          </a:p>
          <a:p>
            <a:r>
              <a:rPr lang="en-US" dirty="0"/>
              <a:t>Mapping (associative array): </a:t>
            </a:r>
            <a:r>
              <a:rPr lang="en-US" dirty="0" err="1">
                <a:solidFill>
                  <a:schemeClr val="accent4"/>
                </a:solidFill>
              </a:rPr>
              <a:t>dict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Set: </a:t>
            </a:r>
            <a:r>
              <a:rPr lang="en-US" dirty="0">
                <a:solidFill>
                  <a:schemeClr val="accent4"/>
                </a:solidFill>
              </a:rPr>
              <a:t>set</a:t>
            </a:r>
          </a:p>
          <a:p>
            <a:r>
              <a:rPr lang="en-US" dirty="0">
                <a:solidFill>
                  <a:schemeClr val="accent4"/>
                </a:solidFill>
              </a:rPr>
              <a:t>None</a:t>
            </a:r>
            <a:r>
              <a:rPr lang="en-US" dirty="0"/>
              <a:t>: explicit lack of a value</a:t>
            </a:r>
          </a:p>
          <a:p>
            <a:r>
              <a:rPr lang="en-US" dirty="0"/>
              <a:t>Explicit conversion (recommended) use the name of the datatype: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int()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float()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bool()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complex()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list()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tuple()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str()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set(), </a:t>
            </a:r>
            <a:r>
              <a:rPr lang="en-US" dirty="0" err="1">
                <a:solidFill>
                  <a:schemeClr val="accent4"/>
                </a:solidFill>
              </a:rPr>
              <a:t>dict</a:t>
            </a:r>
            <a:r>
              <a:rPr lang="en-US" dirty="0">
                <a:solidFill>
                  <a:schemeClr val="accent4"/>
                </a:solidFill>
              </a:rPr>
              <a:t>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1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7227-5D7A-0C35-69FF-C28202BD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5D21-0402-96AD-789F-703805DF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sequence of Unicode characters</a:t>
            </a:r>
          </a:p>
          <a:p>
            <a:r>
              <a:rPr lang="en-US" dirty="0"/>
              <a:t>Python provides a rich set of </a:t>
            </a:r>
            <a:r>
              <a:rPr lang="en-US" dirty="0">
                <a:hlinkClick r:id="rId2"/>
              </a:rPr>
              <a:t>string methods</a:t>
            </a:r>
            <a:endParaRPr lang="en-US" dirty="0"/>
          </a:p>
          <a:p>
            <a:r>
              <a:rPr lang="en-US" dirty="0"/>
              <a:t>Strings are immutable</a:t>
            </a:r>
          </a:p>
          <a:p>
            <a:r>
              <a:rPr lang="en-US" dirty="0"/>
              <a:t>All of the </a:t>
            </a:r>
            <a:r>
              <a:rPr lang="en-US" dirty="0">
                <a:hlinkClick r:id="rId3"/>
              </a:rPr>
              <a:t>immutable sequence</a:t>
            </a:r>
            <a:r>
              <a:rPr lang="en-US" dirty="0"/>
              <a:t> methods can be used for strings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4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44D1-EDC9-EB0D-6729-E2358667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DFA7C-9C9C-48CA-AC06-B42F4D72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</a:t>
            </a:r>
            <a:r>
              <a:rPr lang="en-US" dirty="0">
                <a:solidFill>
                  <a:schemeClr val="accent4"/>
                </a:solidFill>
              </a:rPr>
              <a:t>False</a:t>
            </a:r>
            <a:r>
              <a:rPr lang="en-US" dirty="0"/>
              <a:t> in python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False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None</a:t>
            </a:r>
          </a:p>
          <a:p>
            <a:pPr lvl="1"/>
            <a:r>
              <a:rPr lang="en-US" dirty="0"/>
              <a:t>Zero of any numeric type</a:t>
            </a:r>
          </a:p>
          <a:p>
            <a:pPr lvl="1"/>
            <a:r>
              <a:rPr lang="en-US" dirty="0"/>
              <a:t>Empty sequences and collections: </a:t>
            </a:r>
            <a:r>
              <a:rPr lang="en-US" dirty="0">
                <a:solidFill>
                  <a:schemeClr val="accent4"/>
                </a:solidFill>
              </a:rPr>
              <a:t>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[]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{}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set()</a:t>
            </a:r>
          </a:p>
          <a:p>
            <a:r>
              <a:rPr lang="en-US" dirty="0"/>
              <a:t>All other values are considered </a:t>
            </a:r>
            <a:r>
              <a:rPr lang="en-US" dirty="0">
                <a:solidFill>
                  <a:schemeClr val="accent4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86528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A743-C3FF-97DF-8C79-9E48D318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6CAE1-2920-4E44-9CFB-5BCA873E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801"/>
            <a:ext cx="4390854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Arithmetic:</a:t>
            </a:r>
          </a:p>
          <a:p>
            <a:pPr lvl="1"/>
            <a:r>
              <a:rPr lang="en-US" dirty="0"/>
              <a:t>+ (addition): 3 + 2 → 5</a:t>
            </a:r>
          </a:p>
          <a:p>
            <a:pPr lvl="1"/>
            <a:r>
              <a:rPr lang="en-US" dirty="0"/>
              <a:t>- (subtraction): 5 - 3 → 2</a:t>
            </a:r>
          </a:p>
          <a:p>
            <a:pPr lvl="1"/>
            <a:r>
              <a:rPr lang="en-US" dirty="0"/>
              <a:t>* (multiplication): 4 * 2 → 8</a:t>
            </a:r>
          </a:p>
          <a:p>
            <a:pPr lvl="1"/>
            <a:r>
              <a:rPr lang="en-US" dirty="0"/>
              <a:t>/ (division): 9 / 3 → 3.0</a:t>
            </a:r>
          </a:p>
          <a:p>
            <a:pPr lvl="1"/>
            <a:r>
              <a:rPr lang="en-US" dirty="0"/>
              <a:t>// (integer division): 9 // 3 → 3</a:t>
            </a:r>
          </a:p>
          <a:p>
            <a:pPr lvl="1"/>
            <a:r>
              <a:rPr lang="en-US" dirty="0"/>
              <a:t>% (modulus, remainder): 7 % 3 → 1</a:t>
            </a:r>
          </a:p>
          <a:p>
            <a:pPr lvl="1"/>
            <a:r>
              <a:rPr lang="en-US" dirty="0"/>
              <a:t>** (exponentiation): 2 ** 3 → 8</a:t>
            </a:r>
          </a:p>
          <a:p>
            <a:r>
              <a:rPr lang="en-US" dirty="0"/>
              <a:t>Comparison:</a:t>
            </a:r>
          </a:p>
          <a:p>
            <a:pPr lvl="1"/>
            <a:r>
              <a:rPr lang="en-US" dirty="0"/>
              <a:t>== (equal to): 5 == 5 → True</a:t>
            </a:r>
          </a:p>
          <a:p>
            <a:pPr lvl="1"/>
            <a:r>
              <a:rPr lang="en-US" dirty="0"/>
              <a:t>!= (not equal to): 5 != 4 → True</a:t>
            </a:r>
          </a:p>
          <a:p>
            <a:pPr lvl="1"/>
            <a:r>
              <a:rPr lang="en-US" dirty="0"/>
              <a:t>&lt; (less than): 3 &lt; 4 → True</a:t>
            </a:r>
          </a:p>
          <a:p>
            <a:pPr lvl="1"/>
            <a:r>
              <a:rPr lang="en-US" dirty="0"/>
              <a:t>&gt; (greater than): 10 &gt; 5 → True</a:t>
            </a:r>
          </a:p>
          <a:p>
            <a:pPr lvl="1"/>
            <a:r>
              <a:rPr lang="en-US" dirty="0"/>
              <a:t>&lt;= (less than or equal to): 5 &lt;= 5 → True</a:t>
            </a:r>
          </a:p>
          <a:p>
            <a:pPr lvl="1"/>
            <a:r>
              <a:rPr lang="en-US" dirty="0"/>
              <a:t>&gt;= (greater than or equal to): 7 &gt;= 3 → True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75093D-AEC0-73B9-B905-8F1DB4C469C2}"/>
              </a:ext>
            </a:extLst>
          </p:cNvPr>
          <p:cNvSpPr txBox="1">
            <a:spLocks/>
          </p:cNvSpPr>
          <p:nvPr/>
        </p:nvSpPr>
        <p:spPr>
          <a:xfrm>
            <a:off x="5485634" y="867068"/>
            <a:ext cx="4571999" cy="3080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Logical:</a:t>
            </a:r>
          </a:p>
          <a:p>
            <a:pPr lvl="1"/>
            <a:r>
              <a:rPr lang="en-US" dirty="0"/>
              <a:t>and: True and False → False</a:t>
            </a:r>
          </a:p>
          <a:p>
            <a:pPr lvl="1"/>
            <a:r>
              <a:rPr lang="en-US" dirty="0"/>
              <a:t>or: True or False → True</a:t>
            </a:r>
          </a:p>
          <a:p>
            <a:pPr lvl="1"/>
            <a:r>
              <a:rPr lang="en-US" dirty="0"/>
              <a:t>not: not True → False</a:t>
            </a:r>
          </a:p>
          <a:p>
            <a:pPr lvl="1"/>
            <a:r>
              <a:rPr lang="en-US" dirty="0"/>
              <a:t>Not to be confused with bitwise operators</a:t>
            </a:r>
          </a:p>
          <a:p>
            <a:r>
              <a:rPr lang="en-US" dirty="0"/>
              <a:t>Bitwise:</a:t>
            </a:r>
          </a:p>
          <a:p>
            <a:pPr lvl="1"/>
            <a:r>
              <a:rPr lang="en-US" dirty="0"/>
              <a:t>&amp; (bitwise and): 0xF0 &amp; 0x0F → 0x00</a:t>
            </a:r>
          </a:p>
          <a:p>
            <a:pPr lvl="1"/>
            <a:r>
              <a:rPr lang="en-US" dirty="0"/>
              <a:t>| (bitwise or): 0xF0 &amp; 0x0F → 0xFF</a:t>
            </a:r>
          </a:p>
          <a:p>
            <a:pPr lvl="1"/>
            <a:r>
              <a:rPr lang="en-US" dirty="0"/>
              <a:t>^ (bitwise exclusive or): 5 ^ 3 → 6</a:t>
            </a:r>
          </a:p>
          <a:p>
            <a:pPr lvl="1"/>
            <a:r>
              <a:rPr lang="en-US" dirty="0"/>
              <a:t>~ (bitwise not): ~0b0101 → -6 (2’s complement)</a:t>
            </a:r>
          </a:p>
          <a:p>
            <a:pPr lvl="1"/>
            <a:r>
              <a:rPr lang="en-US" dirty="0"/>
              <a:t>&lt;&lt; (left shift): 5 &lt;&lt; 1 → 10</a:t>
            </a:r>
          </a:p>
          <a:p>
            <a:pPr lvl="1"/>
            <a:r>
              <a:rPr lang="en-US" dirty="0"/>
              <a:t>&gt;&gt; (right shift): 0b1010 &gt;&gt; 1 → 5 (0b0101)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stuffed snake wearing headphones and a hat">
            <a:extLst>
              <a:ext uri="{FF2B5EF4-FFF2-40B4-BE49-F238E27FC236}">
                <a16:creationId xmlns:a16="http://schemas.microsoft.com/office/drawing/2014/main" id="{ABD0E530-7CF3-A6B1-0D19-AE57D3260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70" y="4023566"/>
            <a:ext cx="3852583" cy="21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6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A665-C0C1-1E20-D00E-59704661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C154B-B2E7-1BF9-8ABB-4BD6C0AA5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test is anything which returns a </a:t>
            </a:r>
            <a:r>
              <a:rPr lang="en-US" dirty="0">
                <a:solidFill>
                  <a:schemeClr val="accent4"/>
                </a:solidFill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accent4"/>
                </a:solidFill>
              </a:rPr>
              <a:t>False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Or can be coerced to </a:t>
            </a:r>
            <a:r>
              <a:rPr lang="en-US" dirty="0">
                <a:solidFill>
                  <a:schemeClr val="accent4"/>
                </a:solidFill>
              </a:rPr>
              <a:t>True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False</a:t>
            </a:r>
          </a:p>
          <a:p>
            <a:r>
              <a:rPr lang="en-US" dirty="0"/>
              <a:t>Assignment does not return a value in Python</a:t>
            </a:r>
          </a:p>
          <a:p>
            <a:pPr lvl="1"/>
            <a:r>
              <a:rPr lang="en-US" dirty="0"/>
              <a:t>So: </a:t>
            </a:r>
            <a:r>
              <a:rPr lang="en-US" dirty="0">
                <a:solidFill>
                  <a:schemeClr val="accent4"/>
                </a:solidFill>
              </a:rPr>
              <a:t>while foo = </a:t>
            </a:r>
            <a:r>
              <a:rPr lang="en-US" dirty="0" err="1">
                <a:solidFill>
                  <a:schemeClr val="accent4"/>
                </a:solidFill>
              </a:rPr>
              <a:t>makeSomething</a:t>
            </a:r>
            <a:r>
              <a:rPr lang="en-US" dirty="0">
                <a:solidFill>
                  <a:schemeClr val="accent4"/>
                </a:solidFill>
              </a:rPr>
              <a:t>(): </a:t>
            </a:r>
            <a:r>
              <a:rPr lang="en-US" dirty="0"/>
              <a:t># doesn’t do what you might think</a:t>
            </a:r>
          </a:p>
          <a:p>
            <a:r>
              <a:rPr lang="en-US" dirty="0">
                <a:solidFill>
                  <a:schemeClr val="accent4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&lt;test&gt;: [</a:t>
            </a:r>
            <a:r>
              <a:rPr lang="en-US" dirty="0" err="1">
                <a:solidFill>
                  <a:schemeClr val="accent4"/>
                </a:solidFill>
              </a:rPr>
              <a:t>elif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&lt;test&gt;:] [</a:t>
            </a:r>
            <a:r>
              <a:rPr lang="en-US" dirty="0">
                <a:solidFill>
                  <a:schemeClr val="accent4"/>
                </a:solidFill>
              </a:rPr>
              <a:t>else:</a:t>
            </a:r>
            <a:r>
              <a:rPr lang="en-US" dirty="0">
                <a:solidFill>
                  <a:schemeClr val="accent6"/>
                </a:solidFill>
              </a:rPr>
              <a:t>]</a:t>
            </a:r>
          </a:p>
          <a:p>
            <a:r>
              <a:rPr lang="en-US" dirty="0">
                <a:solidFill>
                  <a:schemeClr val="accent4"/>
                </a:solidFill>
              </a:rPr>
              <a:t>while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&lt;test&gt;</a:t>
            </a:r>
            <a:r>
              <a:rPr lang="en-US" dirty="0">
                <a:solidFill>
                  <a:schemeClr val="accent4"/>
                </a:solidFill>
              </a:rPr>
              <a:t>:</a:t>
            </a:r>
          </a:p>
          <a:p>
            <a:r>
              <a:rPr lang="en-US" dirty="0">
                <a:solidFill>
                  <a:schemeClr val="accent4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&lt;iteration-variable&gt; </a:t>
            </a:r>
            <a:r>
              <a:rPr lang="en-US" dirty="0">
                <a:solidFill>
                  <a:schemeClr val="accent4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&lt;sequence&gt;|&lt;iterator&gt;</a:t>
            </a:r>
            <a:r>
              <a:rPr lang="en-US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en-US" dirty="0"/>
              <a:t>Python does not have the c style </a:t>
            </a:r>
            <a:r>
              <a:rPr lang="en-US" dirty="0">
                <a:solidFill>
                  <a:schemeClr val="accent4"/>
                </a:solidFill>
              </a:rPr>
              <a:t>for (;;) </a:t>
            </a:r>
            <a:r>
              <a:rPr lang="en-US" dirty="0"/>
              <a:t>loop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range(</a:t>
            </a:r>
            <a:r>
              <a:rPr lang="en-US" dirty="0"/>
              <a:t>&lt;stop&gt;</a:t>
            </a:r>
            <a:r>
              <a:rPr lang="en-US" dirty="0">
                <a:solidFill>
                  <a:schemeClr val="accent4"/>
                </a:solidFill>
              </a:rPr>
              <a:t>)</a:t>
            </a:r>
            <a:r>
              <a:rPr lang="en-US" dirty="0"/>
              <a:t> returns an iterator (starting with 0) which is often used in for loops</a:t>
            </a:r>
          </a:p>
          <a:p>
            <a:pPr lvl="1"/>
            <a:r>
              <a:rPr lang="en-US" dirty="0"/>
              <a:t>Range also supports </a:t>
            </a:r>
            <a:r>
              <a:rPr lang="en-US" dirty="0">
                <a:solidFill>
                  <a:schemeClr val="accent4"/>
                </a:solidFill>
              </a:rPr>
              <a:t>range(</a:t>
            </a:r>
            <a:r>
              <a:rPr lang="en-US" dirty="0">
                <a:solidFill>
                  <a:schemeClr val="accent6"/>
                </a:solidFill>
              </a:rPr>
              <a:t>&lt;start&gt;</a:t>
            </a:r>
            <a:r>
              <a:rPr lang="en-US" dirty="0">
                <a:solidFill>
                  <a:schemeClr val="accent4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&lt;stop&gt;[</a:t>
            </a:r>
            <a:r>
              <a:rPr lang="en-US" dirty="0">
                <a:solidFill>
                  <a:schemeClr val="accent4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&lt;step&gt;]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r>
              <a:rPr lang="en-US" dirty="0">
                <a:solidFill>
                  <a:schemeClr val="accent4"/>
                </a:solidFill>
              </a:rPr>
              <a:t>break</a:t>
            </a:r>
            <a:r>
              <a:rPr lang="en-US" dirty="0"/>
              <a:t> can be used to jump out of a loop</a:t>
            </a:r>
          </a:p>
          <a:p>
            <a:r>
              <a:rPr lang="en-US" dirty="0">
                <a:solidFill>
                  <a:schemeClr val="accent4"/>
                </a:solidFill>
              </a:rPr>
              <a:t>continue</a:t>
            </a:r>
            <a:r>
              <a:rPr lang="en-US" dirty="0"/>
              <a:t> can be used to skip to the next iteration</a:t>
            </a:r>
          </a:p>
        </p:txBody>
      </p:sp>
    </p:spTree>
    <p:extLst>
      <p:ext uri="{BB962C8B-B14F-4D97-AF65-F5344CB8AC3E}">
        <p14:creationId xmlns:p14="http://schemas.microsoft.com/office/powerpoint/2010/main" val="196971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CA26-987C-8D07-1D7F-F54A3C20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035423"/>
          </a:xfrm>
        </p:spPr>
        <p:txBody>
          <a:bodyPr anchor="b">
            <a:normAutofit/>
          </a:bodyPr>
          <a:lstStyle/>
          <a:p>
            <a:r>
              <a:rPr lang="en-US" sz="4000" dirty="0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801FC-2FA2-CBB9-A8DA-992E4B3A9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29" y="1909483"/>
            <a:ext cx="5271247" cy="4210424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Python provides Exceptions to trap and manage errors and other exceptional conditions.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try:</a:t>
            </a:r>
          </a:p>
          <a:p>
            <a:pPr lvl="1"/>
            <a:r>
              <a:rPr lang="en-US" sz="1600" dirty="0"/>
              <a:t>Start of block of code which will be trap exceptions</a:t>
            </a:r>
          </a:p>
          <a:p>
            <a:r>
              <a:rPr lang="en-US" sz="1600" dirty="0"/>
              <a:t>There can be one of more </a:t>
            </a:r>
            <a:r>
              <a:rPr lang="en-US" sz="1600" dirty="0">
                <a:solidFill>
                  <a:schemeClr val="accent4"/>
                </a:solidFill>
              </a:rPr>
              <a:t>except:</a:t>
            </a:r>
            <a:r>
              <a:rPr lang="en-US" sz="1600" dirty="0"/>
              <a:t> blocks to capture specific exceptions.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else:</a:t>
            </a:r>
            <a:r>
              <a:rPr lang="en-US" sz="1600" dirty="0"/>
              <a:t> clauses can be added which execute of an exception is not found</a:t>
            </a:r>
          </a:p>
          <a:p>
            <a:r>
              <a:rPr lang="en-US" sz="1600" dirty="0"/>
              <a:t>A </a:t>
            </a:r>
            <a:r>
              <a:rPr lang="en-US" sz="1600" dirty="0">
                <a:solidFill>
                  <a:schemeClr val="accent4"/>
                </a:solidFill>
              </a:rPr>
              <a:t>finally:</a:t>
            </a:r>
            <a:r>
              <a:rPr lang="en-US" sz="1600" dirty="0"/>
              <a:t> block can be added which runs regardless of exceptions</a:t>
            </a:r>
          </a:p>
          <a:p>
            <a:r>
              <a:rPr lang="en-US" sz="1600" dirty="0"/>
              <a:t>Exceptions can be nested</a:t>
            </a:r>
          </a:p>
          <a:p>
            <a:r>
              <a:rPr lang="en-US" sz="1600" dirty="0"/>
              <a:t>Custom exceptions can be created</a:t>
            </a:r>
          </a:p>
          <a:p>
            <a:r>
              <a:rPr lang="en-US" sz="1600" dirty="0"/>
              <a:t>Exceptions aren’t exceptional</a:t>
            </a:r>
          </a:p>
          <a:p>
            <a:pPr lvl="1"/>
            <a:r>
              <a:rPr lang="en-US" sz="1200" dirty="0"/>
              <a:t>A well design program should anticipate things which can go wrong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C4F4A-9FC6-53AE-9531-EA404FAB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76" y="1909483"/>
            <a:ext cx="5365375" cy="25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7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32B4-5EA1-2E8F-1F39-E574AF05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9" y="970177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/>
              <a:t>Functions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E552-EA1D-1638-577E-F41DC8F6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59" y="1721224"/>
            <a:ext cx="5567082" cy="443288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Functions are created using the </a:t>
            </a:r>
            <a:r>
              <a:rPr lang="en-US" sz="1800" dirty="0">
                <a:solidFill>
                  <a:schemeClr val="accent4"/>
                </a:solidFill>
              </a:rPr>
              <a:t>def</a:t>
            </a:r>
            <a:r>
              <a:rPr lang="en-US" sz="1800" dirty="0"/>
              <a:t> keyword</a:t>
            </a:r>
          </a:p>
          <a:p>
            <a:r>
              <a:rPr lang="en-US" sz="1800" dirty="0"/>
              <a:t>A </a:t>
            </a:r>
            <a:r>
              <a:rPr lang="en-US" sz="1800"/>
              <a:t>function establishes </a:t>
            </a:r>
            <a:r>
              <a:rPr lang="en-US" sz="1800" dirty="0"/>
              <a:t>an enclosing variable scope</a:t>
            </a:r>
          </a:p>
          <a:p>
            <a:r>
              <a:rPr lang="en-US" sz="1800" dirty="0"/>
              <a:t>Functions can be nested</a:t>
            </a:r>
          </a:p>
          <a:p>
            <a:r>
              <a:rPr lang="en-US" sz="1800" dirty="0"/>
              <a:t>Python has first class functions, they can be assigned to variables</a:t>
            </a:r>
          </a:p>
          <a:p>
            <a:r>
              <a:rPr lang="en-US" sz="1800" dirty="0"/>
              <a:t>Arguments are passed by reference</a:t>
            </a:r>
          </a:p>
          <a:p>
            <a:r>
              <a:rPr lang="en-US" sz="1800" dirty="0"/>
              <a:t>Default arguments are supported (e.g. </a:t>
            </a:r>
            <a:r>
              <a:rPr lang="en-US" sz="1800" dirty="0" err="1">
                <a:solidFill>
                  <a:schemeClr val="accent4"/>
                </a:solidFill>
              </a:rPr>
              <a:t>numerical_arg</a:t>
            </a:r>
            <a:r>
              <a:rPr lang="en-US" sz="1800" dirty="0">
                <a:solidFill>
                  <a:schemeClr val="accent4"/>
                </a:solidFill>
              </a:rPr>
              <a:t>=0</a:t>
            </a:r>
            <a:r>
              <a:rPr lang="en-US" sz="1800" dirty="0"/>
              <a:t>)</a:t>
            </a:r>
          </a:p>
          <a:p>
            <a:r>
              <a:rPr lang="en-US" sz="1800" dirty="0"/>
              <a:t>The entire argument list can be referenced as a list </a:t>
            </a:r>
            <a:r>
              <a:rPr lang="en-US" sz="1800" dirty="0">
                <a:solidFill>
                  <a:schemeClr val="accent4"/>
                </a:solidFill>
              </a:rPr>
              <a:t>(*</a:t>
            </a:r>
            <a:r>
              <a:rPr lang="en-US" sz="1800" dirty="0" err="1">
                <a:solidFill>
                  <a:schemeClr val="accent4"/>
                </a:solidFill>
              </a:rPr>
              <a:t>args</a:t>
            </a:r>
            <a:r>
              <a:rPr lang="en-US" sz="18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800" dirty="0"/>
              <a:t>The entire argument list can be referenced as a keyword </a:t>
            </a:r>
            <a:r>
              <a:rPr lang="en-US" sz="1800" dirty="0" err="1"/>
              <a:t>dict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accent4"/>
                </a:solidFill>
              </a:rPr>
              <a:t>(**</a:t>
            </a:r>
            <a:r>
              <a:rPr lang="en-US" sz="1800" dirty="0" err="1">
                <a:solidFill>
                  <a:schemeClr val="accent4"/>
                </a:solidFill>
              </a:rPr>
              <a:t>kwargs</a:t>
            </a:r>
            <a:r>
              <a:rPr lang="en-US" sz="18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800" dirty="0"/>
              <a:t>Python supports a simple type of anonymous function called a lambda</a:t>
            </a:r>
          </a:p>
          <a:p>
            <a:pPr lvl="1"/>
            <a:r>
              <a:rPr lang="en-US" sz="1400" dirty="0">
                <a:solidFill>
                  <a:schemeClr val="accent4"/>
                </a:solidFill>
              </a:rPr>
              <a:t>lambda </a:t>
            </a:r>
            <a:r>
              <a:rPr lang="en-US" sz="1400" dirty="0" err="1">
                <a:solidFill>
                  <a:schemeClr val="accent4"/>
                </a:solidFill>
              </a:rPr>
              <a:t>arg</a:t>
            </a:r>
            <a:r>
              <a:rPr lang="en-US" sz="1400" dirty="0"/>
              <a:t>[…</a:t>
            </a:r>
            <a:r>
              <a:rPr lang="en-US" sz="1400" dirty="0">
                <a:solidFill>
                  <a:schemeClr val="accent4"/>
                </a:solidFill>
              </a:rPr>
              <a:t>, </a:t>
            </a:r>
            <a:r>
              <a:rPr lang="en-US" sz="1400" dirty="0" err="1">
                <a:solidFill>
                  <a:schemeClr val="accent4"/>
                </a:solidFill>
              </a:rPr>
              <a:t>arg</a:t>
            </a:r>
            <a:r>
              <a:rPr lang="en-US" sz="1400" dirty="0"/>
              <a:t>]</a:t>
            </a:r>
            <a:r>
              <a:rPr lang="en-US" sz="1400" dirty="0">
                <a:solidFill>
                  <a:schemeClr val="accent4"/>
                </a:solidFill>
              </a:rPr>
              <a:t>: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6"/>
                </a:solidFill>
              </a:rPr>
              <a:t>&lt;single expression&gt;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1E90C-1690-850D-1385-00B7DE39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1289469"/>
            <a:ext cx="5334160" cy="42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3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6EDB-C443-48E6-11A4-88F4AC9E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2182-3018-7FE4-34AA-98B2C1E96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23000" cy="46196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Unit tests</a:t>
            </a:r>
          </a:p>
          <a:p>
            <a:pPr lvl="1"/>
            <a:r>
              <a:rPr lang="en-US" dirty="0"/>
              <a:t>Checks correctness explicitly and can provide details on what’s wrong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4"/>
                </a:solidFill>
              </a:rPr>
              <a:t>print() </a:t>
            </a:r>
            <a:r>
              <a:rPr lang="en-US" dirty="0"/>
              <a:t>– add as needed to see what’s going on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traceback</a:t>
            </a:r>
            <a:r>
              <a:rPr lang="en-US" dirty="0"/>
              <a:t> module used in conjunction with exceptions</a:t>
            </a:r>
          </a:p>
          <a:p>
            <a:pPr lvl="1"/>
            <a:r>
              <a:rPr lang="en-US" dirty="0"/>
              <a:t>Example in lesson 2</a:t>
            </a:r>
          </a:p>
          <a:p>
            <a:pPr lvl="1"/>
            <a:r>
              <a:rPr lang="en-US" dirty="0"/>
              <a:t>Shows where the failure is in the function call stack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logging</a:t>
            </a:r>
            <a:r>
              <a:rPr lang="en-US" dirty="0"/>
              <a:t> module</a:t>
            </a:r>
          </a:p>
          <a:p>
            <a:pPr lvl="1"/>
            <a:r>
              <a:rPr lang="en-US" dirty="0"/>
              <a:t>Varying levels and control of verbosity</a:t>
            </a:r>
          </a:p>
          <a:p>
            <a:r>
              <a:rPr lang="en-US" dirty="0"/>
              <a:t>The python debugger in conjunction with a </a:t>
            </a:r>
            <a:r>
              <a:rPr lang="en-US" dirty="0" err="1"/>
              <a:t>vscode</a:t>
            </a:r>
            <a:r>
              <a:rPr lang="en-US" dirty="0"/>
              <a:t> plugin – lesson video</a:t>
            </a:r>
          </a:p>
          <a:p>
            <a:pPr lvl="1"/>
            <a:endParaRPr lang="en-US" dirty="0"/>
          </a:p>
        </p:txBody>
      </p:sp>
      <p:pic>
        <p:nvPicPr>
          <p:cNvPr id="5" name="Picture 4" descr="A group of colorful bugs">
            <a:extLst>
              <a:ext uri="{FF2B5EF4-FFF2-40B4-BE49-F238E27FC236}">
                <a16:creationId xmlns:a16="http://schemas.microsoft.com/office/drawing/2014/main" id="{E5764ADD-BEA0-A109-6741-D37D5AA32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4" y="1825624"/>
            <a:ext cx="4568826" cy="45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1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82C6-DCA6-151C-6301-A237267A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5E7D-3C69-C5AD-5BDC-78776E5B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unit tests are passing</a:t>
            </a:r>
          </a:p>
          <a:p>
            <a:r>
              <a:rPr lang="en-US" dirty="0"/>
              <a:t>As with other classes:</a:t>
            </a:r>
          </a:p>
          <a:p>
            <a:pPr lvl="1"/>
            <a:r>
              <a:rPr lang="en-US" dirty="0"/>
              <a:t>Create a branch for all the code and other files in the assignment</a:t>
            </a:r>
          </a:p>
          <a:p>
            <a:pPr lvl="1"/>
            <a:r>
              <a:rPr lang="en-US" dirty="0"/>
              <a:t>Commit all your changes to the branch</a:t>
            </a:r>
          </a:p>
          <a:p>
            <a:pPr lvl="1"/>
            <a:r>
              <a:rPr lang="en-US" dirty="0"/>
              <a:t>Push the branch to your </a:t>
            </a:r>
            <a:r>
              <a:rPr lang="en-US" dirty="0" err="1"/>
              <a:t>python_homework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Use the branch to create a pull request</a:t>
            </a:r>
          </a:p>
          <a:p>
            <a:r>
              <a:rPr lang="en-US" dirty="0"/>
              <a:t>Submit your lesson including the pull request:</a:t>
            </a:r>
          </a:p>
          <a:p>
            <a:r>
              <a:rPr lang="en-US" dirty="0"/>
              <a:t>Answer the other questions in the 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7BE73-0FCC-EE20-0EA9-A4E79C1D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93" y="4117798"/>
            <a:ext cx="3629532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9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6DE0-FB90-FF36-D542-5A90BDE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Demo</a:t>
            </a:r>
            <a:br>
              <a:rPr lang="en-US" sz="5400" dirty="0"/>
            </a:br>
            <a:r>
              <a:rPr lang="en-US" sz="5400" dirty="0"/>
              <a:t>and</a:t>
            </a:r>
            <a:br>
              <a:rPr lang="en-US" sz="5400" dirty="0"/>
            </a:br>
            <a:r>
              <a:rPr lang="en-US" sz="5400" dirty="0"/>
              <a:t>Q&amp;A</a:t>
            </a:r>
          </a:p>
        </p:txBody>
      </p:sp>
      <p:pic>
        <p:nvPicPr>
          <p:cNvPr id="5" name="Content Placeholder 4" descr="A group of colorful question marks&#10;&#10;Description automatically generated">
            <a:extLst>
              <a:ext uri="{FF2B5EF4-FFF2-40B4-BE49-F238E27FC236}">
                <a16:creationId xmlns:a16="http://schemas.microsoft.com/office/drawing/2014/main" id="{04E0CFEE-1E10-C932-5F80-CED96EAA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501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1D973B3E-46F0-2B2B-A653-ED682188C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8" r="8889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50CFC-6E9C-1250-D5CB-8AF6B495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Introducing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09350-0390-63F7-DA96-52002E74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Preeminent scripting and glue language</a:t>
            </a:r>
          </a:p>
          <a:p>
            <a:r>
              <a:rPr lang="en-US" sz="2000" dirty="0"/>
              <a:t>Clean, simple syntax</a:t>
            </a:r>
          </a:p>
          <a:p>
            <a:pPr lvl="1"/>
            <a:r>
              <a:rPr lang="en-US" sz="2000" dirty="0"/>
              <a:t>“Executable pseudocode”</a:t>
            </a:r>
          </a:p>
          <a:p>
            <a:r>
              <a:rPr lang="en-US" sz="2000" dirty="0"/>
              <a:t>Huge ecosystem</a:t>
            </a:r>
          </a:p>
          <a:p>
            <a:pPr lvl="1"/>
            <a:r>
              <a:rPr lang="en-US" sz="2000" dirty="0"/>
              <a:t>Rich standard library</a:t>
            </a:r>
          </a:p>
          <a:p>
            <a:pPr lvl="1"/>
            <a:r>
              <a:rPr lang="en-US" sz="2000" dirty="0"/>
              <a:t>Large number of high quality 3</a:t>
            </a:r>
            <a:r>
              <a:rPr lang="en-US" sz="2000" baseline="30000" dirty="0"/>
              <a:t>rd</a:t>
            </a:r>
            <a:r>
              <a:rPr lang="en-US" sz="2000" dirty="0"/>
              <a:t> party packages</a:t>
            </a:r>
          </a:p>
          <a:p>
            <a:pPr lvl="1"/>
            <a:r>
              <a:rPr lang="en-US" sz="2000" dirty="0"/>
              <a:t>Vibrant community</a:t>
            </a:r>
          </a:p>
          <a:p>
            <a:r>
              <a:rPr lang="en-US" sz="2000" dirty="0"/>
              <a:t>Object model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155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5591A-D405-534E-9E43-61D6F647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Python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FB47A-E4AC-BED9-CE81-19F47D89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8" y="2688336"/>
            <a:ext cx="4779247" cy="3918668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400" dirty="0"/>
              <a:t>Important python domains (by no means comprehensive)</a:t>
            </a:r>
          </a:p>
          <a:p>
            <a:r>
              <a:rPr lang="en-US" sz="1400" dirty="0" err="1"/>
              <a:t>numpy</a:t>
            </a:r>
            <a:r>
              <a:rPr lang="en-US" sz="1400" dirty="0"/>
              <a:t> – Numerical Python</a:t>
            </a:r>
          </a:p>
          <a:p>
            <a:pPr lvl="1"/>
            <a:r>
              <a:rPr lang="en-US" sz="1400" dirty="0"/>
              <a:t>High performance mathematical operations</a:t>
            </a:r>
          </a:p>
          <a:p>
            <a:r>
              <a:rPr lang="en-US" sz="1400" dirty="0" err="1"/>
              <a:t>scipy</a:t>
            </a:r>
            <a:r>
              <a:rPr lang="en-US" sz="1400" dirty="0"/>
              <a:t> -  Scientific Python</a:t>
            </a:r>
          </a:p>
          <a:p>
            <a:pPr lvl="1"/>
            <a:r>
              <a:rPr lang="en-US" sz="1400" dirty="0"/>
              <a:t>Advanced functions and algorithms built on </a:t>
            </a:r>
            <a:r>
              <a:rPr lang="en-US" sz="1400" dirty="0" err="1"/>
              <a:t>numpy</a:t>
            </a:r>
            <a:endParaRPr lang="en-US" sz="1400" dirty="0"/>
          </a:p>
          <a:p>
            <a:r>
              <a:rPr lang="en-US" sz="1400" dirty="0"/>
              <a:t>Machine learning</a:t>
            </a:r>
          </a:p>
          <a:p>
            <a:pPr lvl="1"/>
            <a:r>
              <a:rPr lang="en-US" sz="1400" dirty="0" err="1"/>
              <a:t>PyTorch</a:t>
            </a:r>
            <a:r>
              <a:rPr lang="en-US" sz="1400" dirty="0"/>
              <a:t>,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err="1"/>
              <a:t>Keras</a:t>
            </a:r>
            <a:r>
              <a:rPr lang="en-US" sz="1400" dirty="0"/>
              <a:t>, scikit learn and many more</a:t>
            </a:r>
          </a:p>
          <a:p>
            <a:r>
              <a:rPr lang="en-US" sz="1400" dirty="0"/>
              <a:t>Web framework and APIs</a:t>
            </a:r>
          </a:p>
          <a:p>
            <a:pPr lvl="1"/>
            <a:r>
              <a:rPr lang="en-US" sz="1400" dirty="0"/>
              <a:t>Django, Flask</a:t>
            </a:r>
          </a:p>
          <a:p>
            <a:r>
              <a:rPr lang="en-US" sz="1400" dirty="0"/>
              <a:t>Data Science and Engineering</a:t>
            </a:r>
          </a:p>
          <a:p>
            <a:pPr lvl="1"/>
            <a:r>
              <a:rPr lang="en-US" sz="1400" dirty="0"/>
              <a:t>Pandas for cleaning and manipulation</a:t>
            </a:r>
          </a:p>
          <a:p>
            <a:pPr lvl="1"/>
            <a:r>
              <a:rPr lang="en-US" sz="1400" dirty="0"/>
              <a:t>Matplotlib for visualization</a:t>
            </a:r>
          </a:p>
          <a:p>
            <a:pPr lvl="1"/>
            <a:r>
              <a:rPr lang="en-US" sz="1400" dirty="0" err="1"/>
              <a:t>Rpython</a:t>
            </a:r>
            <a:r>
              <a:rPr lang="en-US" sz="1400" dirty="0"/>
              <a:t> for statistics</a:t>
            </a:r>
          </a:p>
          <a:p>
            <a:pPr lvl="1"/>
            <a:r>
              <a:rPr lang="en-US" sz="1400" dirty="0" err="1"/>
              <a:t>Sqlalchemy</a:t>
            </a:r>
            <a:r>
              <a:rPr lang="en-US" sz="1400" dirty="0"/>
              <a:t> – database ORM</a:t>
            </a:r>
          </a:p>
          <a:p>
            <a:r>
              <a:rPr lang="en-US" sz="1400" dirty="0" err="1"/>
              <a:t>Biopython</a:t>
            </a:r>
            <a:r>
              <a:rPr lang="en-US" sz="1400" dirty="0"/>
              <a:t> for genomic data</a:t>
            </a:r>
            <a:endParaRPr lang="en-US" sz="1000" dirty="0"/>
          </a:p>
        </p:txBody>
      </p:sp>
      <p:pic>
        <p:nvPicPr>
          <p:cNvPr id="6" name="Picture 5" descr="A yellow and blue snake symbol&#10;&#10;AI-generated content may be incorrect.">
            <a:extLst>
              <a:ext uri="{FF2B5EF4-FFF2-40B4-BE49-F238E27FC236}">
                <a16:creationId xmlns:a16="http://schemas.microsoft.com/office/drawing/2014/main" id="{02A9F863-65F6-CBA5-D16A-EBCCFF1C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r="28433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69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355F2-1823-6A3E-7C4D-9B9E1D62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History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5FE26-427B-063E-F2F7-C7216040C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3"/>
            <a:ext cx="4818888" cy="38762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500" dirty="0"/>
              <a:t>Created in 1989 by Guido van Rossum at the </a:t>
            </a:r>
            <a:r>
              <a:rPr lang="en-US" sz="1500" dirty="0" err="1"/>
              <a:t>Stichting</a:t>
            </a:r>
            <a:r>
              <a:rPr lang="en-US" sz="1500" dirty="0"/>
              <a:t> </a:t>
            </a:r>
            <a:r>
              <a:rPr lang="en-US" sz="1500" dirty="0" err="1"/>
              <a:t>Mathematisch</a:t>
            </a:r>
            <a:r>
              <a:rPr lang="en-US" sz="1500" dirty="0"/>
              <a:t> Centrum in the Netherlands</a:t>
            </a:r>
          </a:p>
          <a:p>
            <a:pPr lvl="1"/>
            <a:r>
              <a:rPr lang="en-US" sz="1500" dirty="0"/>
              <a:t>A holiday hobby project</a:t>
            </a:r>
          </a:p>
          <a:p>
            <a:pPr lvl="1"/>
            <a:r>
              <a:rPr lang="en-US" sz="1500" dirty="0"/>
              <a:t>Based on previous work on a teaching language called ABC</a:t>
            </a:r>
          </a:p>
          <a:p>
            <a:r>
              <a:rPr lang="en-US" sz="1500" dirty="0"/>
              <a:t>Evolved in the shadow of </a:t>
            </a:r>
            <a:r>
              <a:rPr lang="en-US" sz="1500" dirty="0" err="1"/>
              <a:t>perl</a:t>
            </a:r>
            <a:r>
              <a:rPr lang="en-US" sz="1500" dirty="0"/>
              <a:t> in the 1990s, and eventually superseded it as perl6 foundered.</a:t>
            </a:r>
          </a:p>
          <a:p>
            <a:r>
              <a:rPr lang="en-US" sz="1500" dirty="0"/>
              <a:t>Perl: “There’s more than one way to do it.”</a:t>
            </a:r>
          </a:p>
          <a:p>
            <a:r>
              <a:rPr lang="en-US" sz="1500" dirty="0"/>
              <a:t>Python:  “There should be one—and preferably only one—obvious way to do it” – the pythonic way.</a:t>
            </a:r>
          </a:p>
          <a:p>
            <a:r>
              <a:rPr lang="en-US" sz="1500" dirty="0"/>
              <a:t>Powerful binary libraries like </a:t>
            </a:r>
            <a:r>
              <a:rPr lang="en-US" sz="1500" dirty="0" err="1"/>
              <a:t>numpy</a:t>
            </a:r>
            <a:r>
              <a:rPr lang="en-US" sz="1500" dirty="0"/>
              <a:t> established python as the most important scripting language today</a:t>
            </a:r>
          </a:p>
          <a:p>
            <a:r>
              <a:rPr lang="en-US" sz="1500" dirty="0"/>
              <a:t>The evolution of the language is governed by the </a:t>
            </a:r>
            <a:r>
              <a:rPr lang="en-US" sz="1500" dirty="0">
                <a:hlinkClick r:id="rId2"/>
              </a:rPr>
              <a:t>PEP</a:t>
            </a:r>
            <a:r>
              <a:rPr lang="en-US" sz="1500" dirty="0"/>
              <a:t> process.  Check out:</a:t>
            </a:r>
          </a:p>
          <a:p>
            <a:pPr lvl="1"/>
            <a:r>
              <a:rPr lang="en-US" sz="1100" dirty="0"/>
              <a:t>Style guide: </a:t>
            </a:r>
            <a:r>
              <a:rPr lang="en-US" sz="1100" dirty="0">
                <a:hlinkClick r:id="rId3"/>
              </a:rPr>
              <a:t>PEP8</a:t>
            </a:r>
            <a:endParaRPr lang="en-US" sz="1100" dirty="0"/>
          </a:p>
          <a:p>
            <a:pPr lvl="1"/>
            <a:r>
              <a:rPr lang="en-US" sz="1100" dirty="0"/>
              <a:t>Zen of Python: </a:t>
            </a:r>
            <a:r>
              <a:rPr lang="en-US" sz="1100" dirty="0">
                <a:hlinkClick r:id="rId4"/>
              </a:rPr>
              <a:t>PEP20</a:t>
            </a:r>
            <a:endParaRPr lang="en-US" sz="1100" dirty="0"/>
          </a:p>
        </p:txBody>
      </p:sp>
      <p:pic>
        <p:nvPicPr>
          <p:cNvPr id="5" name="Picture 4" descr="A camel and snake on a black background&#10;&#10;AI-generated content may be incorrect.">
            <a:extLst>
              <a:ext uri="{FF2B5EF4-FFF2-40B4-BE49-F238E27FC236}">
                <a16:creationId xmlns:a16="http://schemas.microsoft.com/office/drawing/2014/main" id="{46E987B0-C221-7BB2-3394-68C44B9E4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941431"/>
            <a:ext cx="5458968" cy="29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5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5EA5A-B9D9-B083-0AAA-803D4B3F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Python 2 vs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6384-5F95-6483-E429-8FF146C2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/>
              <a:t>Python 3 was introduced in 2008</a:t>
            </a:r>
          </a:p>
          <a:p>
            <a:pPr lvl="1"/>
            <a:r>
              <a:rPr lang="en-US" sz="1700" dirty="0"/>
              <a:t>Significant changes which are incompatible with python 2</a:t>
            </a:r>
          </a:p>
          <a:p>
            <a:pPr lvl="1"/>
            <a:r>
              <a:rPr lang="en-US" sz="1700" dirty="0"/>
              <a:t>Unicode support</a:t>
            </a:r>
          </a:p>
          <a:p>
            <a:pPr lvl="1"/>
            <a:r>
              <a:rPr lang="en-US" sz="1700" dirty="0"/>
              <a:t>Print as a function</a:t>
            </a:r>
          </a:p>
          <a:p>
            <a:pPr lvl="1"/>
            <a:r>
              <a:rPr lang="en-US" sz="1700" dirty="0"/>
              <a:t>Integer division</a:t>
            </a:r>
          </a:p>
          <a:p>
            <a:pPr lvl="1"/>
            <a:r>
              <a:rPr lang="en-US" sz="1700" dirty="0"/>
              <a:t>Range() returns an iterator</a:t>
            </a:r>
          </a:p>
          <a:p>
            <a:pPr lvl="1"/>
            <a:r>
              <a:rPr lang="en-US" sz="1700" dirty="0"/>
              <a:t>Exception syntax changes</a:t>
            </a:r>
          </a:p>
          <a:p>
            <a:r>
              <a:rPr lang="en-US" sz="1700" dirty="0"/>
              <a:t>Python 2 was deprecated at the beginning of 2020 and should no longer be used</a:t>
            </a:r>
          </a:p>
          <a:p>
            <a:r>
              <a:rPr lang="en-US" sz="1700" dirty="0"/>
              <a:t>Run python –version to check (two dashes)</a:t>
            </a:r>
          </a:p>
          <a:p>
            <a:r>
              <a:rPr lang="en-US" sz="1700" dirty="0"/>
              <a:t>For backwards compatibility, some installations provide python as python3 and pip as pip3.</a:t>
            </a:r>
          </a:p>
        </p:txBody>
      </p:sp>
      <p:pic>
        <p:nvPicPr>
          <p:cNvPr id="5" name="Picture 4" descr="A blue and yellow numbers&#10;&#10;AI-generated content may be incorrect.">
            <a:extLst>
              <a:ext uri="{FF2B5EF4-FFF2-40B4-BE49-F238E27FC236}">
                <a16:creationId xmlns:a16="http://schemas.microsoft.com/office/drawing/2014/main" id="{E2FF58E9-90DD-09B1-D089-851976917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646307"/>
            <a:ext cx="6440424" cy="35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515B-7CC4-036A-1E5B-121AADA1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/>
              <a:t>Installing Python</a:t>
            </a:r>
          </a:p>
        </p:txBody>
      </p:sp>
      <p:pic>
        <p:nvPicPr>
          <p:cNvPr id="7" name="Picture 6" descr="A cartoon character working on a computer&#10;&#10;AI-generated content may be incorrect.">
            <a:extLst>
              <a:ext uri="{FF2B5EF4-FFF2-40B4-BE49-F238E27FC236}">
                <a16:creationId xmlns:a16="http://schemas.microsoft.com/office/drawing/2014/main" id="{850CF38D-0D30-9E02-1DD8-F8EE0105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0" r="898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F207D-4954-EF93-2991-51D7919A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400" dirty="0"/>
              <a:t>Lesson 1 provides detailed instruction on installing python and setting up the environment</a:t>
            </a:r>
          </a:p>
          <a:p>
            <a:pPr lvl="1"/>
            <a:r>
              <a:rPr lang="en-US" sz="1400" dirty="0">
                <a:hlinkClick r:id="rId3"/>
              </a:rPr>
              <a:t>CTD -&gt; Python 100 v1 -&gt; Introduction to Python</a:t>
            </a:r>
            <a:endParaRPr lang="en-US" sz="1400" dirty="0"/>
          </a:p>
          <a:p>
            <a:r>
              <a:rPr lang="en-US" sz="1400" dirty="0"/>
              <a:t>There is extensive documentation on python installation and setup here:</a:t>
            </a:r>
          </a:p>
          <a:p>
            <a:pPr lvl="1"/>
            <a:r>
              <a:rPr lang="en-US" sz="1400" dirty="0">
                <a:hlinkClick r:id="rId4"/>
              </a:rPr>
              <a:t>Python Setup and Usage — Python 3.13.2 documentation</a:t>
            </a:r>
            <a:endParaRPr lang="en-US" sz="1400" dirty="0"/>
          </a:p>
          <a:p>
            <a:r>
              <a:rPr lang="en-US" sz="1400" dirty="0"/>
              <a:t>The class uses several modules from </a:t>
            </a:r>
            <a:r>
              <a:rPr lang="en-US" sz="1400" dirty="0" err="1">
                <a:hlinkClick r:id="rId5"/>
              </a:rPr>
              <a:t>pypi</a:t>
            </a:r>
            <a:r>
              <a:rPr lang="en-US" sz="1400" dirty="0"/>
              <a:t>, the python package manager.</a:t>
            </a:r>
          </a:p>
          <a:p>
            <a:pPr lvl="1"/>
            <a:r>
              <a:rPr lang="en-US" sz="1400" dirty="0"/>
              <a:t>It is a convention to specify a list of requirements for a project in a file named requirements.txt.  </a:t>
            </a:r>
          </a:p>
          <a:p>
            <a:pPr lvl="1"/>
            <a:r>
              <a:rPr lang="en-US" sz="1400" dirty="0"/>
              <a:t>Installed via </a:t>
            </a:r>
            <a:r>
              <a:rPr lang="en-US" sz="1400" dirty="0">
                <a:solidFill>
                  <a:schemeClr val="accent4"/>
                </a:solidFill>
                <a:latin typeface="Lucida Console" panose="020B0609040504020204" pitchFamily="49" charset="0"/>
              </a:rPr>
              <a:t>pip install -r requirements.txt</a:t>
            </a:r>
            <a:endParaRPr lang="en-US" sz="1400" dirty="0">
              <a:solidFill>
                <a:schemeClr val="accent4"/>
              </a:solidFill>
            </a:endParaRPr>
          </a:p>
          <a:p>
            <a:r>
              <a:rPr lang="en-US" sz="1400" dirty="0"/>
              <a:t>We will manage packages using a virtual environment (</a:t>
            </a:r>
            <a:r>
              <a:rPr lang="en-US" sz="1400" dirty="0" err="1">
                <a:hlinkClick r:id="rId6"/>
              </a:rPr>
              <a:t>venv</a:t>
            </a:r>
            <a:r>
              <a:rPr lang="en-US" sz="1400" dirty="0"/>
              <a:t>).</a:t>
            </a:r>
          </a:p>
          <a:p>
            <a:pPr lvl="1"/>
            <a:r>
              <a:rPr lang="en-US" sz="1400" dirty="0"/>
              <a:t>When the </a:t>
            </a:r>
            <a:r>
              <a:rPr lang="en-US" sz="1400" dirty="0" err="1"/>
              <a:t>venv</a:t>
            </a:r>
            <a:r>
              <a:rPr lang="en-US" sz="1400" dirty="0"/>
              <a:t> is created and activated, you should see </a:t>
            </a:r>
            <a:r>
              <a:rPr lang="en-US" sz="1400" dirty="0">
                <a:solidFill>
                  <a:schemeClr val="accent4"/>
                </a:solidFill>
              </a:rPr>
              <a:t>(.</a:t>
            </a:r>
            <a:r>
              <a:rPr lang="en-US" sz="1400" dirty="0" err="1">
                <a:solidFill>
                  <a:schemeClr val="accent4"/>
                </a:solidFill>
              </a:rPr>
              <a:t>venv</a:t>
            </a:r>
            <a:r>
              <a:rPr lang="en-US" sz="1400" dirty="0">
                <a:solidFill>
                  <a:schemeClr val="accent4"/>
                </a:solidFill>
              </a:rPr>
              <a:t>) </a:t>
            </a:r>
            <a:r>
              <a:rPr lang="en-US" sz="1400" dirty="0"/>
              <a:t>in your prompt.</a:t>
            </a:r>
          </a:p>
          <a:p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265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4F79-E303-8C21-58CC-DD6FBC25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lesson examples and assignments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5E0D-AB4F-90FC-9878-3B8F1AF9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4" y="1422212"/>
            <a:ext cx="5118847" cy="501220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homework will be organized in a separate directory (folder) for each lesson.</a:t>
            </a:r>
          </a:p>
          <a:p>
            <a:pPr lvl="1"/>
            <a:r>
              <a:rPr lang="en-US" dirty="0"/>
              <a:t>The folder contains a file for you code and unit tests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solidFill>
                  <a:schemeClr val="accent4"/>
                </a:solidFill>
              </a:rPr>
              <a:t>assignment1.py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assignment1-test.py</a:t>
            </a:r>
          </a:p>
          <a:p>
            <a:r>
              <a:rPr lang="en-US" dirty="0"/>
              <a:t>We recommend using a separate folder for running code samples from the lesson so the git workspace is not cluttered with temporary files.</a:t>
            </a:r>
          </a:p>
          <a:p>
            <a:r>
              <a:rPr lang="en-US" dirty="0"/>
              <a:t>We are using </a:t>
            </a:r>
            <a:r>
              <a:rPr lang="en-US" dirty="0">
                <a:solidFill>
                  <a:schemeClr val="accent4"/>
                </a:solidFill>
              </a:rPr>
              <a:t>Test Driven Development </a:t>
            </a:r>
            <a:r>
              <a:rPr lang="en-US" dirty="0"/>
              <a:t>for this class</a:t>
            </a:r>
          </a:p>
          <a:p>
            <a:pPr lvl="1"/>
            <a:r>
              <a:rPr lang="en-US" dirty="0"/>
              <a:t>Write the tests first, then write code which passes the tests</a:t>
            </a:r>
          </a:p>
          <a:p>
            <a:pPr lvl="1"/>
            <a:r>
              <a:rPr lang="en-US" dirty="0"/>
              <a:t>Run tests at the bash (</a:t>
            </a:r>
            <a:r>
              <a:rPr lang="en-US" dirty="0" err="1"/>
              <a:t>zsh</a:t>
            </a:r>
            <a:r>
              <a:rPr lang="en-US" dirty="0"/>
              <a:t> on Mac) command line: </a:t>
            </a:r>
          </a:p>
          <a:p>
            <a:pPr lvl="2"/>
            <a:r>
              <a:rPr lang="en-US" dirty="0" err="1">
                <a:solidFill>
                  <a:schemeClr val="accent4"/>
                </a:solidFill>
              </a:rPr>
              <a:t>pytest</a:t>
            </a:r>
            <a:r>
              <a:rPr lang="en-US" dirty="0">
                <a:solidFill>
                  <a:schemeClr val="accent4"/>
                </a:solidFill>
              </a:rPr>
              <a:t> -v -x assignment1-test.py </a:t>
            </a:r>
          </a:p>
          <a:p>
            <a:pPr lvl="2"/>
            <a:r>
              <a:rPr lang="en-US" dirty="0"/>
              <a:t>-v is optional – it lists passing tests</a:t>
            </a:r>
          </a:p>
          <a:p>
            <a:r>
              <a:rPr lang="en-US" dirty="0"/>
              <a:t>Code samples and homework testing and debug can be run:</a:t>
            </a:r>
          </a:p>
          <a:p>
            <a:pPr lvl="1"/>
            <a:r>
              <a:rPr lang="en-US" dirty="0"/>
              <a:t>At the shell command line: </a:t>
            </a:r>
            <a:r>
              <a:rPr lang="en-US" dirty="0">
                <a:solidFill>
                  <a:schemeClr val="accent4"/>
                </a:solidFill>
              </a:rPr>
              <a:t>python assignment1.py</a:t>
            </a:r>
          </a:p>
          <a:p>
            <a:pPr lvl="1"/>
            <a:r>
              <a:rPr lang="en-US" dirty="0"/>
              <a:t>In the python </a:t>
            </a:r>
            <a:r>
              <a:rPr lang="en-US" dirty="0" err="1"/>
              <a:t>repl</a:t>
            </a:r>
            <a:r>
              <a:rPr lang="en-US" dirty="0"/>
              <a:t> (Read Eval Print Loop):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&gt;&gt; Import assignment1 as a1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&gt;&gt; a1.my_func(</a:t>
            </a:r>
            <a:r>
              <a:rPr lang="en-US" dirty="0" err="1">
                <a:solidFill>
                  <a:schemeClr val="accent4"/>
                </a:solidFill>
              </a:rPr>
              <a:t>my_args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r>
              <a:rPr lang="en-US" dirty="0"/>
              <a:t>Depending on your environment, you can exit the </a:t>
            </a:r>
            <a:r>
              <a:rPr lang="en-US" dirty="0" err="1"/>
              <a:t>repl</a:t>
            </a:r>
            <a:r>
              <a:rPr lang="en-US" dirty="0"/>
              <a:t> using </a:t>
            </a:r>
            <a:r>
              <a:rPr lang="en-US" dirty="0" err="1">
                <a:solidFill>
                  <a:schemeClr val="accent4"/>
                </a:solidFill>
              </a:rPr>
              <a:t>ctl</a:t>
            </a:r>
            <a:r>
              <a:rPr lang="en-US" dirty="0">
                <a:solidFill>
                  <a:schemeClr val="accent4"/>
                </a:solidFill>
              </a:rPr>
              <a:t>-c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/>
                </a:solidFill>
              </a:rPr>
              <a:t>ctl</a:t>
            </a:r>
            <a:r>
              <a:rPr lang="en-US" dirty="0">
                <a:solidFill>
                  <a:schemeClr val="accent4"/>
                </a:solidFill>
              </a:rPr>
              <a:t>-d</a:t>
            </a:r>
            <a:r>
              <a:rPr lang="en-US" dirty="0"/>
              <a:t>, or </a:t>
            </a:r>
            <a:r>
              <a:rPr lang="en-US" dirty="0">
                <a:solidFill>
                  <a:schemeClr val="accent4"/>
                </a:solidFill>
              </a:rPr>
              <a:t>exit()</a:t>
            </a:r>
          </a:p>
          <a:p>
            <a:r>
              <a:rPr lang="en-US" dirty="0"/>
              <a:t>If python hangs in git bash:</a:t>
            </a:r>
          </a:p>
          <a:p>
            <a:pPr lvl="1"/>
            <a:r>
              <a:rPr lang="en-US" dirty="0"/>
              <a:t>Add 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alias python='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winpty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python.exe'alias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 python='</a:t>
            </a:r>
            <a:r>
              <a:rPr lang="en-US" b="0" i="0" dirty="0" err="1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winpty</a:t>
            </a:r>
            <a:r>
              <a:rPr lang="en-US" b="0" i="0" dirty="0">
                <a:solidFill>
                  <a:schemeClr val="accent4"/>
                </a:solidFill>
                <a:effectLst/>
                <a:latin typeface="Courier New" panose="02070309020205020404" pitchFamily="49" charset="0"/>
              </a:rPr>
              <a:t> python.exe’ </a:t>
            </a:r>
            <a:r>
              <a:rPr lang="en-US" sz="2700" dirty="0"/>
              <a:t>to ~/.</a:t>
            </a:r>
            <a:r>
              <a:rPr lang="en-US" sz="2700" dirty="0" err="1"/>
              <a:t>bash_profile</a:t>
            </a:r>
            <a:endParaRPr lang="en-US" sz="2700" dirty="0"/>
          </a:p>
          <a:p>
            <a:pPr lvl="1"/>
            <a:endParaRPr lang="en-US" sz="2700" dirty="0"/>
          </a:p>
          <a:p>
            <a:endParaRPr lang="en-US" dirty="0"/>
          </a:p>
        </p:txBody>
      </p:sp>
      <p:pic>
        <p:nvPicPr>
          <p:cNvPr id="27" name="Picture 26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8EFDD7D5-F932-ADAF-5F9F-FE59980CA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83" y="1871429"/>
            <a:ext cx="6200375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B01-51B7-B528-8069-CC1823A0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repository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365A-3832-40A7-C628-095E44B9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Detailed instructions are provided in the homework repo </a:t>
            </a:r>
            <a:r>
              <a:rPr lang="en-US" dirty="0">
                <a:solidFill>
                  <a:schemeClr val="accent4"/>
                </a:solidFill>
                <a:hlinkClick r:id="rId2"/>
              </a:rPr>
              <a:t>README.md </a:t>
            </a:r>
            <a:r>
              <a:rPr lang="en-US" dirty="0"/>
              <a:t>file.</a:t>
            </a:r>
          </a:p>
          <a:p>
            <a:r>
              <a:rPr lang="en-US" dirty="0"/>
              <a:t>Rather than forking, you will:</a:t>
            </a:r>
          </a:p>
          <a:p>
            <a:pPr lvl="1"/>
            <a:r>
              <a:rPr lang="en-US" dirty="0"/>
              <a:t>Create a new empty repo called </a:t>
            </a:r>
            <a:r>
              <a:rPr lang="en-US" dirty="0" err="1"/>
              <a:t>python_homework</a:t>
            </a:r>
            <a:endParaRPr lang="en-US" dirty="0"/>
          </a:p>
          <a:p>
            <a:pPr lvl="1"/>
            <a:r>
              <a:rPr lang="en-US" dirty="0"/>
              <a:t>Clone the school’s </a:t>
            </a:r>
            <a:r>
              <a:rPr lang="en-US" dirty="0" err="1">
                <a:hlinkClick r:id="rId3"/>
              </a:rPr>
              <a:t>python_homework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repo</a:t>
            </a:r>
          </a:p>
          <a:p>
            <a:pPr lvl="1"/>
            <a:r>
              <a:rPr lang="en-US" dirty="0"/>
              <a:t>Change the remote to your repo</a:t>
            </a:r>
          </a:p>
          <a:p>
            <a:pPr lvl="1"/>
            <a:r>
              <a:rPr lang="en-US" dirty="0"/>
              <a:t>Set the school’s repo as the upstream</a:t>
            </a:r>
          </a:p>
          <a:p>
            <a:r>
              <a:rPr lang="en-US" dirty="0"/>
              <a:t>This makes the default base for pull requests your repo, rather than the school’s</a:t>
            </a:r>
          </a:p>
          <a:p>
            <a:r>
              <a:rPr lang="en-US" dirty="0"/>
              <a:t>We may occasionally ask you to get the latest changes from the school’s repo: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git fetch upstream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git checkout main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git merge upstream/main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1E208-5A7A-0402-4645-F34B7FB78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76" y="4683305"/>
            <a:ext cx="7337201" cy="19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9845-311B-0F06-A0E7-5F3AB28F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and 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0A033-AF0F-F925-2369-A8E09538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has a sparse, clean syntax</a:t>
            </a:r>
          </a:p>
          <a:p>
            <a:pPr lvl="1"/>
            <a:r>
              <a:rPr lang="en-US" dirty="0"/>
              <a:t>No </a:t>
            </a:r>
            <a:r>
              <a:rPr lang="en-US" dirty="0">
                <a:solidFill>
                  <a:schemeClr val="accent4"/>
                </a:solidFill>
              </a:rPr>
              <a:t>{}</a:t>
            </a:r>
            <a:r>
              <a:rPr lang="en-US" dirty="0"/>
              <a:t> to specify blocks</a:t>
            </a:r>
          </a:p>
          <a:p>
            <a:pPr lvl="1"/>
            <a:r>
              <a:rPr lang="en-US" dirty="0"/>
              <a:t>No </a:t>
            </a:r>
            <a:r>
              <a:rPr lang="en-US" dirty="0">
                <a:solidFill>
                  <a:schemeClr val="accent4"/>
                </a:solidFill>
              </a:rPr>
              <a:t>;</a:t>
            </a:r>
            <a:r>
              <a:rPr lang="en-US" dirty="0"/>
              <a:t> to end lines/statements</a:t>
            </a:r>
          </a:p>
          <a:p>
            <a:r>
              <a:rPr lang="en-US" dirty="0"/>
              <a:t>It is unusual in that it uses indentation to specify block structure</a:t>
            </a:r>
          </a:p>
          <a:p>
            <a:r>
              <a:rPr lang="en-US" dirty="0"/>
              <a:t>Lines can be continued using a </a:t>
            </a:r>
            <a:r>
              <a:rPr lang="en-US" dirty="0">
                <a:solidFill>
                  <a:schemeClr val="accent4"/>
                </a:solidFill>
              </a:rPr>
              <a:t>‘\’</a:t>
            </a:r>
            <a:r>
              <a:rPr lang="en-US" dirty="0"/>
              <a:t> character</a:t>
            </a:r>
          </a:p>
          <a:p>
            <a:r>
              <a:rPr lang="en-US" dirty="0"/>
              <a:t>Open </a:t>
            </a:r>
            <a:r>
              <a:rPr lang="en-US" dirty="0">
                <a:solidFill>
                  <a:schemeClr val="accent4"/>
                </a:solidFill>
              </a:rPr>
              <a:t>()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{}</a:t>
            </a:r>
            <a:r>
              <a:rPr lang="en-US" dirty="0"/>
              <a:t>, and </a:t>
            </a:r>
            <a:r>
              <a:rPr lang="en-US" dirty="0">
                <a:solidFill>
                  <a:schemeClr val="accent4"/>
                </a:solidFill>
              </a:rPr>
              <a:t>[]</a:t>
            </a:r>
            <a:r>
              <a:rPr lang="en-US" dirty="0"/>
              <a:t> also allow line continuation</a:t>
            </a:r>
          </a:p>
          <a:p>
            <a:r>
              <a:rPr lang="en-US" dirty="0"/>
              <a:t>Multiline strings use </a:t>
            </a:r>
            <a:r>
              <a:rPr lang="en-US" dirty="0">
                <a:solidFill>
                  <a:schemeClr val="accent4"/>
                </a:solidFill>
              </a:rPr>
              <a:t>“””</a:t>
            </a:r>
          </a:p>
          <a:p>
            <a:r>
              <a:rPr lang="en-US" dirty="0"/>
              <a:t>Comments start with </a:t>
            </a:r>
            <a:r>
              <a:rPr lang="en-US" dirty="0">
                <a:solidFill>
                  <a:schemeClr val="accent4"/>
                </a:solidFill>
              </a:rPr>
              <a:t>#</a:t>
            </a:r>
            <a:r>
              <a:rPr lang="en-US" dirty="0"/>
              <a:t> and go to the end of the line</a:t>
            </a:r>
          </a:p>
          <a:p>
            <a:pPr lvl="1"/>
            <a:r>
              <a:rPr lang="en-US" dirty="0"/>
              <a:t>You can also use </a:t>
            </a:r>
            <a:r>
              <a:rPr lang="en-US" dirty="0">
                <a:solidFill>
                  <a:schemeClr val="accent4"/>
                </a:solidFill>
              </a:rPr>
              <a:t>“””</a:t>
            </a:r>
            <a:r>
              <a:rPr lang="en-US" dirty="0"/>
              <a:t> for multiline comments such as docstrings</a:t>
            </a:r>
          </a:p>
          <a:p>
            <a:r>
              <a:rPr lang="en-US" dirty="0"/>
              <a:t>Python does not have block (lexical) scoping.  It uses function scope.</a:t>
            </a:r>
          </a:p>
        </p:txBody>
      </p:sp>
    </p:spTree>
    <p:extLst>
      <p:ext uri="{BB962C8B-B14F-4D97-AF65-F5344CB8AC3E}">
        <p14:creationId xmlns:p14="http://schemas.microsoft.com/office/powerpoint/2010/main" val="75641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5771</TotalTime>
  <Words>1681</Words>
  <Application>Microsoft Office PowerPoint</Application>
  <PresentationFormat>Widescreen</PresentationFormat>
  <Paragraphs>209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Courier New</vt:lpstr>
      <vt:lpstr>Lucida Console</vt:lpstr>
      <vt:lpstr>Office Theme</vt:lpstr>
      <vt:lpstr>CTD Python Essentials</vt:lpstr>
      <vt:lpstr>Introducing Python</vt:lpstr>
      <vt:lpstr>Python Applications</vt:lpstr>
      <vt:lpstr>History</vt:lpstr>
      <vt:lpstr>Python 2 vs 3</vt:lpstr>
      <vt:lpstr>Installing Python</vt:lpstr>
      <vt:lpstr>Running lesson examples and assignments</vt:lpstr>
      <vt:lpstr>Homework repository setup</vt:lpstr>
      <vt:lpstr>Syntax and scoping</vt:lpstr>
      <vt:lpstr>Variables, datatypes, conversion</vt:lpstr>
      <vt:lpstr>Strings</vt:lpstr>
      <vt:lpstr>Truth in Python</vt:lpstr>
      <vt:lpstr>Operators</vt:lpstr>
      <vt:lpstr>Control flow</vt:lpstr>
      <vt:lpstr>Exceptions</vt:lpstr>
      <vt:lpstr>Functions</vt:lpstr>
      <vt:lpstr>Debugging</vt:lpstr>
      <vt:lpstr>Submitting assignments</vt:lpstr>
      <vt:lpstr>Demo and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Arns</dc:creator>
  <cp:lastModifiedBy>Tom Arns</cp:lastModifiedBy>
  <cp:revision>1</cp:revision>
  <dcterms:created xsi:type="dcterms:W3CDTF">2025-03-07T00:56:08Z</dcterms:created>
  <dcterms:modified xsi:type="dcterms:W3CDTF">2025-03-11T17:17:14Z</dcterms:modified>
</cp:coreProperties>
</file>